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68" r:id="rId17"/>
    <p:sldId id="269" r:id="rId18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8C7B7-74AF-4A22-B6C9-850383B6E691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17262-3BD3-402E-B6F0-6F0F055D1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2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17262-3BD3-402E-B6F0-6F0F055D19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7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82260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0" y="6766560"/>
            <a:ext cx="9143640" cy="9108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8229600" y="6400800"/>
            <a:ext cx="914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4F743551-25E7-476A-9E63-81E0C26FA585}" type="slidenum">
              <a:rPr lang="en-US" sz="1800" b="0" strike="noStrike" spc="-1">
                <a:solidFill>
                  <a:srgbClr val="7F7F7F"/>
                </a:solidFill>
                <a:latin typeface="Verdana"/>
                <a:ea typeface="Verdana"/>
              </a:rPr>
              <a:t>‹#›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85800" y="365760"/>
            <a:ext cx="7772040" cy="2387160"/>
          </a:xfrm>
          <a:prstGeom prst="rect">
            <a:avLst/>
          </a:prstGeom>
        </p:spPr>
        <p:txBody>
          <a:bodyPr tIns="36720" bIns="0"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Arial"/>
                <a:ea typeface="Verdana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0" y="0"/>
            <a:ext cx="9143640" cy="9108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200" b="0" strike="noStrike" spc="-1">
                <a:solidFill>
                  <a:srgbClr val="FFFFFF"/>
                </a:solidFill>
                <a:latin typeface="Verdana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0"/>
            <a:ext cx="9143640" cy="82260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0" y="6766560"/>
            <a:ext cx="9143640" cy="9108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3"/>
          <p:cNvSpPr/>
          <p:nvPr/>
        </p:nvSpPr>
        <p:spPr>
          <a:xfrm>
            <a:off x="8229600" y="6400800"/>
            <a:ext cx="914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FC968B6B-9316-48FF-8E54-B3C1AF373557}" type="slidenum">
              <a:rPr lang="en-US" sz="1800" b="0" strike="noStrike" spc="-1">
                <a:solidFill>
                  <a:srgbClr val="7F7F7F"/>
                </a:solidFill>
                <a:latin typeface="Verdana"/>
                <a:ea typeface="Verdana"/>
              </a:rPr>
              <a:t>‹#›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85800" y="1463040"/>
            <a:ext cx="7772040" cy="502884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Edit Master text styles</a:t>
            </a:r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  <a:p>
            <a:pPr marL="864000" lvl="1" indent="-3240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600" b="0" strike="noStrike" spc="-1">
                <a:solidFill>
                  <a:srgbClr val="FFFFFF"/>
                </a:solidFill>
                <a:latin typeface="Verdana"/>
                <a:ea typeface="Verdana"/>
              </a:rPr>
              <a:t>Second level</a:t>
            </a:r>
            <a:endParaRPr lang="en-US" sz="2600" b="0" strike="noStrike" spc="-1">
              <a:solidFill>
                <a:srgbClr val="FFFFFF"/>
              </a:solidFill>
              <a:latin typeface="Verdana"/>
            </a:endParaRPr>
          </a:p>
          <a:p>
            <a:pPr marL="1296000" lvl="2" indent="-2880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FFFFFF"/>
                </a:solidFill>
                <a:latin typeface="Verdana"/>
                <a:ea typeface="Verdana"/>
              </a:rPr>
              <a:t>Third level</a:t>
            </a:r>
            <a:endParaRPr lang="en-US" sz="2200" b="0" strike="noStrike" spc="-1">
              <a:solidFill>
                <a:srgbClr val="FFFFFF"/>
              </a:solidFill>
              <a:latin typeface="Verdana"/>
            </a:endParaRPr>
          </a:p>
          <a:p>
            <a:pPr marL="1728000" lvl="3" indent="-2160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Fourth level</a:t>
            </a:r>
            <a:endParaRPr lang="en-US" sz="2000" b="0" strike="noStrike" spc="-1">
              <a:solidFill>
                <a:srgbClr val="FFFFFF"/>
              </a:solidFill>
              <a:latin typeface="Verdana"/>
            </a:endParaRPr>
          </a:p>
          <a:p>
            <a:pPr marL="2160000" lvl="4" indent="-2160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Fifth level</a:t>
            </a:r>
            <a:endParaRPr lang="en-US" sz="2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0" y="0"/>
            <a:ext cx="9143640" cy="822600"/>
          </a:xfrm>
          <a:prstGeom prst="rect">
            <a:avLst/>
          </a:prstGeom>
        </p:spPr>
        <p:txBody>
          <a:bodyPr tIns="36720" bIns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Verdana"/>
                <a:ea typeface="Verdana"/>
              </a:rPr>
              <a:t>Click to edit Master title style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0"/>
            <a:ext cx="9143640" cy="82260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2"/>
          <p:cNvSpPr/>
          <p:nvPr/>
        </p:nvSpPr>
        <p:spPr>
          <a:xfrm>
            <a:off x="0" y="6766560"/>
            <a:ext cx="9143640" cy="9108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8229600" y="6400800"/>
            <a:ext cx="914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fld id="{32FB068C-A82E-4EC1-A815-A1B15E3295D4}" type="slidenum">
              <a:rPr lang="en-US" sz="1800" b="0" strike="noStrike" spc="-1">
                <a:solidFill>
                  <a:srgbClr val="7F7F7F"/>
                </a:solidFill>
                <a:latin typeface="Verdana"/>
                <a:ea typeface="Verdana"/>
              </a:rPr>
              <a:t>‹#›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200" b="0" strike="noStrike" spc="-1">
                <a:solidFill>
                  <a:srgbClr val="FFFFFF"/>
                </a:solidFill>
                <a:latin typeface="Verdana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5852160"/>
            <a:ext cx="9143640" cy="91404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TextShape 2"/>
          <p:cNvSpPr txBox="1"/>
          <p:nvPr/>
        </p:nvSpPr>
        <p:spPr>
          <a:xfrm>
            <a:off x="0" y="3429000"/>
            <a:ext cx="9143640" cy="22302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Daniel Teal</a:t>
            </a:r>
            <a:endParaRPr lang="en-US" sz="2000" b="0" strike="noStrike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Mech. Eng. &amp; Math, UT Austin</a:t>
            </a:r>
            <a:endParaRPr lang="en-US" sz="2000" b="0" strike="noStrike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Dr. Tomonobu Nakayama</a:t>
            </a:r>
            <a:endParaRPr lang="en-US" sz="2000" b="0" strike="noStrike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0" i="1" strike="noStrike" spc="-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Nano Functionality Integration Group at MANA, NIMS</a:t>
            </a:r>
            <a:endParaRPr lang="en-US" sz="2000" b="0" strike="noStrike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8" name="Graphic 12"/>
          <p:cNvPicPr/>
          <p:nvPr/>
        </p:nvPicPr>
        <p:blipFill>
          <a:blip r:embed="rId2"/>
          <a:stretch/>
        </p:blipFill>
        <p:spPr>
          <a:xfrm>
            <a:off x="7350840" y="587880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0" y="5761080"/>
            <a:ext cx="9143640" cy="9108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4"/>
          <p:cNvSpPr/>
          <p:nvPr/>
        </p:nvSpPr>
        <p:spPr>
          <a:xfrm>
            <a:off x="91440" y="627120"/>
            <a:ext cx="8961120" cy="297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3672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Complex Random Memristor Networks</a:t>
            </a:r>
            <a:endParaRPr lang="en-US" sz="4400" b="0" strike="noStrike" spc="-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1" name="Graphic 18"/>
          <p:cNvPicPr/>
          <p:nvPr/>
        </p:nvPicPr>
        <p:blipFill>
          <a:blip r:embed="rId3"/>
          <a:stretch/>
        </p:blipFill>
        <p:spPr>
          <a:xfrm>
            <a:off x="5095800" y="5964120"/>
            <a:ext cx="1622520" cy="695160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4"/>
          <a:stretch/>
        </p:blipFill>
        <p:spPr>
          <a:xfrm>
            <a:off x="2801520" y="5920560"/>
            <a:ext cx="1371600" cy="771840"/>
          </a:xfrm>
          <a:prstGeom prst="rect">
            <a:avLst/>
          </a:prstGeom>
          <a:ln>
            <a:noFill/>
          </a:ln>
        </p:spPr>
      </p:pic>
      <p:pic>
        <p:nvPicPr>
          <p:cNvPr id="133" name="Picture 132"/>
          <p:cNvPicPr/>
          <p:nvPr/>
        </p:nvPicPr>
        <p:blipFill>
          <a:blip r:embed="rId5"/>
          <a:stretch/>
        </p:blipFill>
        <p:spPr>
          <a:xfrm>
            <a:off x="853200" y="5912640"/>
            <a:ext cx="1097280" cy="803880"/>
          </a:xfrm>
          <a:prstGeom prst="rect">
            <a:avLst/>
          </a:prstGeom>
          <a:ln>
            <a:noFill/>
          </a:ln>
        </p:spPr>
      </p:pic>
      <p:sp>
        <p:nvSpPr>
          <p:cNvPr id="134" name="CustomShape 5"/>
          <p:cNvSpPr/>
          <p:nvPr/>
        </p:nvSpPr>
        <p:spPr>
          <a:xfrm>
            <a:off x="0" y="6769080"/>
            <a:ext cx="9143640" cy="9108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Verdana"/>
                <a:ea typeface="Verdana"/>
              </a:rPr>
              <a:t>Conclusions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315000" y="1002600"/>
            <a:ext cx="8828640" cy="17830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457200" indent="-456840"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Simulation predicts behavior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Junction memristor hypothesis supported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Network acts like planar memristor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267840" y="2548035"/>
            <a:ext cx="8638200" cy="2466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Applications:</a:t>
            </a:r>
            <a:endParaRPr lang="en-US" sz="28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Switch for a finite state machine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Ephemeral memory: information that disappears after a week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Custom non-CMOS electronics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spc="-1" dirty="0">
                <a:solidFill>
                  <a:srgbClr val="FFFFFF"/>
                </a:solidFill>
                <a:latin typeface="Verdana"/>
                <a:ea typeface="Verdana"/>
              </a:rPr>
              <a:t>Planar </a:t>
            </a:r>
            <a:r>
              <a:rPr lang="en-US" sz="2000" spc="-1" dirty="0" err="1">
                <a:solidFill>
                  <a:srgbClr val="FFFFFF"/>
                </a:solidFill>
                <a:latin typeface="Verdana"/>
                <a:ea typeface="Verdana"/>
              </a:rPr>
              <a:t>memristance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70" name="TextShape 4"/>
          <p:cNvSpPr txBox="1"/>
          <p:nvPr/>
        </p:nvSpPr>
        <p:spPr>
          <a:xfrm>
            <a:off x="245160" y="4735995"/>
            <a:ext cx="9006840" cy="1995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Future work:</a:t>
            </a:r>
            <a:endParaRPr lang="en-US" sz="28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Attempt to control memristor parameters (decay, resistance)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Add capacitance for higher-order behavior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117000" y="1092421"/>
            <a:ext cx="8789040" cy="147672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6"/>
          <p:cNvSpPr/>
          <p:nvPr/>
        </p:nvSpPr>
        <p:spPr>
          <a:xfrm>
            <a:off x="177300" y="2709996"/>
            <a:ext cx="8789040" cy="216680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Picture 27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37520" y="1624320"/>
            <a:ext cx="2349720" cy="1762200"/>
          </a:xfrm>
          <a:prstGeom prst="rect">
            <a:avLst/>
          </a:prstGeom>
          <a:ln>
            <a:noFill/>
          </a:ln>
        </p:spPr>
      </p:pic>
      <p:sp>
        <p:nvSpPr>
          <p:cNvPr id="274" name="CustomShape 7"/>
          <p:cNvSpPr/>
          <p:nvPr/>
        </p:nvSpPr>
        <p:spPr>
          <a:xfrm>
            <a:off x="7728120" y="3205800"/>
            <a:ext cx="1059120" cy="180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Line 8"/>
          <p:cNvSpPr/>
          <p:nvPr/>
        </p:nvSpPr>
        <p:spPr>
          <a:xfrm>
            <a:off x="7814160" y="3291480"/>
            <a:ext cx="300960" cy="0"/>
          </a:xfrm>
          <a:prstGeom prst="line">
            <a:avLst/>
          </a:prstGeom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TextShape 9"/>
          <p:cNvSpPr txBox="1"/>
          <p:nvPr/>
        </p:nvSpPr>
        <p:spPr>
          <a:xfrm>
            <a:off x="7647120" y="3171600"/>
            <a:ext cx="1117440" cy="171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100" b="0" strike="noStrike" spc="-1">
                <a:solidFill>
                  <a:srgbClr val="FFFFFF"/>
                </a:solidFill>
                <a:latin typeface="Verdana"/>
                <a:ea typeface="Verdana"/>
              </a:rPr>
              <a:t>10 µm</a:t>
            </a:r>
            <a:endParaRPr lang="en-US" sz="11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177300" y="5071860"/>
            <a:ext cx="8890200" cy="162721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22609" y="1296075"/>
            <a:ext cx="9069015" cy="3852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NIMS and MANA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National Science Foundation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800280" lvl="1" indent="-342720">
              <a:spcBef>
                <a:spcPts val="1134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16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NSF grant no. OISE-1559368</a:t>
            </a:r>
            <a:endParaRPr lang="en-US" sz="16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National Nanotechnology Coordinated Infrastructure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PI: Dr. Tomonobu Nakayama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Nano Functionality Integration Group: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Verdana"/>
                <a:ea typeface="Verdana"/>
              </a:rPr>
              <a:t>Qiao</a:t>
            </a: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 Li, Adrian,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Verdana"/>
                <a:ea typeface="Verdana"/>
              </a:rPr>
              <a:t>Sasaya</a:t>
            </a: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...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Dr. Lynn Rathbun and other program coordinators</a:t>
            </a:r>
            <a:endParaRPr lang="en-US" sz="2000" b="0" strike="noStrike" spc="-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Verdana"/>
                <a:ea typeface="Verdana"/>
              </a:rPr>
              <a:t>Acknowledgements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0" y="5852160"/>
            <a:ext cx="9143640" cy="91404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1" name="Graphic 12"/>
          <p:cNvPicPr/>
          <p:nvPr/>
        </p:nvPicPr>
        <p:blipFill>
          <a:blip r:embed="rId2"/>
          <a:stretch/>
        </p:blipFill>
        <p:spPr>
          <a:xfrm>
            <a:off x="7350840" y="587880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282" name="CustomShape 4"/>
          <p:cNvSpPr/>
          <p:nvPr/>
        </p:nvSpPr>
        <p:spPr>
          <a:xfrm>
            <a:off x="0" y="5761080"/>
            <a:ext cx="9143640" cy="9108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3" name="Graphic 18"/>
          <p:cNvPicPr/>
          <p:nvPr/>
        </p:nvPicPr>
        <p:blipFill>
          <a:blip r:embed="rId3"/>
          <a:stretch/>
        </p:blipFill>
        <p:spPr>
          <a:xfrm>
            <a:off x="5095800" y="5964120"/>
            <a:ext cx="1622520" cy="69516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4"/>
          <a:stretch/>
        </p:blipFill>
        <p:spPr>
          <a:xfrm>
            <a:off x="2801520" y="5920560"/>
            <a:ext cx="1371600" cy="771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5"/>
          <a:stretch/>
        </p:blipFill>
        <p:spPr>
          <a:xfrm>
            <a:off x="853200" y="5912640"/>
            <a:ext cx="1097280" cy="803880"/>
          </a:xfrm>
          <a:prstGeom prst="rect">
            <a:avLst/>
          </a:prstGeom>
          <a:ln>
            <a:noFill/>
          </a:ln>
        </p:spPr>
      </p:pic>
      <p:sp>
        <p:nvSpPr>
          <p:cNvPr id="286" name="CustomShape 5"/>
          <p:cNvSpPr/>
          <p:nvPr/>
        </p:nvSpPr>
        <p:spPr>
          <a:xfrm>
            <a:off x="0" y="6769080"/>
            <a:ext cx="9143640" cy="91080"/>
          </a:xfrm>
          <a:prstGeom prst="rect">
            <a:avLst/>
          </a:prstGeom>
          <a:solidFill>
            <a:srgbClr val="B31B1B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6"/>
          <p:cNvSpPr/>
          <p:nvPr/>
        </p:nvSpPr>
        <p:spPr>
          <a:xfrm>
            <a:off x="262800" y="241560"/>
            <a:ext cx="8058240" cy="48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3000" spc="-1" dirty="0">
                <a:solidFill>
                  <a:srgbClr val="FFFFFF"/>
                </a:solidFill>
                <a:latin typeface="Verdana"/>
                <a:ea typeface="Verdana"/>
              </a:rPr>
              <a:t>Junction Behavior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30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878DB-CEAB-42C0-A331-B2454252F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29" y="1685977"/>
            <a:ext cx="3101930" cy="3908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543F96-FD4E-4038-8B1D-416A7764C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59" y="1685450"/>
            <a:ext cx="2967316" cy="3909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B8D176-DC3A-45B5-8033-C34B94A67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" y="1475592"/>
            <a:ext cx="3058763" cy="4040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2304360" y="3101760"/>
            <a:ext cx="4766760" cy="95760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621000" y="1371600"/>
            <a:ext cx="8065800" cy="1005840"/>
          </a:xfrm>
          <a:prstGeom prst="rect">
            <a:avLst/>
          </a:prstGeom>
          <a:ln>
            <a:noFill/>
          </a:ln>
        </p:spPr>
      </p:pic>
      <p:sp>
        <p:nvSpPr>
          <p:cNvPr id="289" name="CustomShape 1"/>
          <p:cNvSpPr/>
          <p:nvPr/>
        </p:nvSpPr>
        <p:spPr>
          <a:xfrm>
            <a:off x="894960" y="4723560"/>
            <a:ext cx="2676960" cy="122004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2"/>
          <p:cNvSpPr/>
          <p:nvPr/>
        </p:nvSpPr>
        <p:spPr>
          <a:xfrm>
            <a:off x="5602320" y="4723560"/>
            <a:ext cx="2676960" cy="122004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3"/>
          <p:cNvSpPr/>
          <p:nvPr/>
        </p:nvSpPr>
        <p:spPr>
          <a:xfrm>
            <a:off x="3571920" y="4723560"/>
            <a:ext cx="356760" cy="30492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4"/>
          <p:cNvSpPr/>
          <p:nvPr/>
        </p:nvSpPr>
        <p:spPr>
          <a:xfrm>
            <a:off x="3571920" y="5028480"/>
            <a:ext cx="356760" cy="30492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5"/>
          <p:cNvSpPr/>
          <p:nvPr/>
        </p:nvSpPr>
        <p:spPr>
          <a:xfrm>
            <a:off x="3907080" y="4876200"/>
            <a:ext cx="356760" cy="30492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6"/>
          <p:cNvSpPr/>
          <p:nvPr/>
        </p:nvSpPr>
        <p:spPr>
          <a:xfrm>
            <a:off x="3572280" y="5028840"/>
            <a:ext cx="356760" cy="30492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7"/>
          <p:cNvSpPr/>
          <p:nvPr/>
        </p:nvSpPr>
        <p:spPr>
          <a:xfrm>
            <a:off x="3572280" y="5028840"/>
            <a:ext cx="356760" cy="30492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8"/>
          <p:cNvSpPr/>
          <p:nvPr/>
        </p:nvSpPr>
        <p:spPr>
          <a:xfrm>
            <a:off x="3572280" y="5333400"/>
            <a:ext cx="356760" cy="30492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9"/>
          <p:cNvSpPr/>
          <p:nvPr/>
        </p:nvSpPr>
        <p:spPr>
          <a:xfrm>
            <a:off x="3572640" y="5638320"/>
            <a:ext cx="356760" cy="30528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10"/>
          <p:cNvSpPr/>
          <p:nvPr/>
        </p:nvSpPr>
        <p:spPr>
          <a:xfrm>
            <a:off x="3907080" y="5181120"/>
            <a:ext cx="356760" cy="30492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11"/>
          <p:cNvSpPr/>
          <p:nvPr/>
        </p:nvSpPr>
        <p:spPr>
          <a:xfrm>
            <a:off x="3996360" y="5638320"/>
            <a:ext cx="356760" cy="30528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12"/>
          <p:cNvSpPr/>
          <p:nvPr/>
        </p:nvSpPr>
        <p:spPr>
          <a:xfrm>
            <a:off x="4263840" y="5104800"/>
            <a:ext cx="357120" cy="30492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13"/>
          <p:cNvSpPr/>
          <p:nvPr/>
        </p:nvSpPr>
        <p:spPr>
          <a:xfrm>
            <a:off x="4353120" y="5409720"/>
            <a:ext cx="357120" cy="30492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Line 14"/>
          <p:cNvSpPr/>
          <p:nvPr/>
        </p:nvSpPr>
        <p:spPr>
          <a:xfrm>
            <a:off x="3573360" y="6126480"/>
            <a:ext cx="1070640" cy="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Line 15"/>
          <p:cNvSpPr/>
          <p:nvPr/>
        </p:nvSpPr>
        <p:spPr>
          <a:xfrm>
            <a:off x="3576240" y="6400800"/>
            <a:ext cx="1982160" cy="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4" name="Picture 303"/>
          <p:cNvPicPr/>
          <p:nvPr/>
        </p:nvPicPr>
        <p:blipFill>
          <a:blip r:embed="rId4"/>
          <a:stretch/>
        </p:blipFill>
        <p:spPr>
          <a:xfrm>
            <a:off x="4680000" y="6047640"/>
            <a:ext cx="294840" cy="17028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5"/>
          <a:stretch/>
        </p:blipFill>
        <p:spPr>
          <a:xfrm>
            <a:off x="5594400" y="6309360"/>
            <a:ext cx="931680" cy="211320"/>
          </a:xfrm>
          <a:prstGeom prst="rect">
            <a:avLst/>
          </a:prstGeom>
          <a:ln>
            <a:noFill/>
          </a:ln>
        </p:spPr>
      </p:pic>
      <p:sp>
        <p:nvSpPr>
          <p:cNvPr id="306" name="CustomShape 16"/>
          <p:cNvSpPr/>
          <p:nvPr/>
        </p:nvSpPr>
        <p:spPr>
          <a:xfrm>
            <a:off x="262800" y="241560"/>
            <a:ext cx="8058240" cy="48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NW-NW Junction Electrical Model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3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295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06"/>
          <p:cNvPicPr/>
          <p:nvPr/>
        </p:nvPicPr>
        <p:blipFill>
          <a:blip r:embed="rId2"/>
          <a:stretch/>
        </p:blipFill>
        <p:spPr>
          <a:xfrm>
            <a:off x="0" y="0"/>
            <a:ext cx="9144000" cy="5143320"/>
          </a:xfrm>
          <a:prstGeom prst="rect">
            <a:avLst/>
          </a:prstGeom>
          <a:ln>
            <a:noFill/>
          </a:ln>
        </p:spPr>
      </p:pic>
      <p:pic>
        <p:nvPicPr>
          <p:cNvPr id="308" name="Picture 307"/>
          <p:cNvPicPr/>
          <p:nvPr/>
        </p:nvPicPr>
        <p:blipFill>
          <a:blip r:embed="rId3"/>
          <a:stretch/>
        </p:blipFill>
        <p:spPr>
          <a:xfrm>
            <a:off x="6309360" y="5649840"/>
            <a:ext cx="2103120" cy="75708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4"/>
          <a:stretch/>
        </p:blipFill>
        <p:spPr>
          <a:xfrm>
            <a:off x="2867760" y="5522400"/>
            <a:ext cx="3291840" cy="93276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5"/>
          <a:stretch/>
        </p:blipFill>
        <p:spPr>
          <a:xfrm>
            <a:off x="692640" y="5303520"/>
            <a:ext cx="1280160" cy="128016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262800" y="247680"/>
            <a:ext cx="5315040" cy="489960"/>
          </a:xfrm>
          <a:prstGeom prst="rect">
            <a:avLst/>
          </a:prstGeom>
          <a:solidFill>
            <a:srgbClr val="000000">
              <a:alpha val="5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Programming Environment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311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82880" y="894960"/>
            <a:ext cx="5852160" cy="4389120"/>
          </a:xfrm>
          <a:prstGeom prst="rect">
            <a:avLst/>
          </a:prstGeom>
          <a:ln>
            <a:noFill/>
          </a:ln>
        </p:spPr>
      </p:pic>
      <p:pic>
        <p:nvPicPr>
          <p:cNvPr id="313" name="Picture 312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846320" y="2723760"/>
            <a:ext cx="4114800" cy="3566880"/>
          </a:xfrm>
          <a:prstGeom prst="rect">
            <a:avLst/>
          </a:prstGeom>
          <a:ln>
            <a:noFill/>
          </a:ln>
        </p:spPr>
      </p:pic>
      <p:sp>
        <p:nvSpPr>
          <p:cNvPr id="314" name="TextShape 1"/>
          <p:cNvSpPr txBox="1"/>
          <p:nvPr/>
        </p:nvSpPr>
        <p:spPr>
          <a:xfrm>
            <a:off x="182880" y="537552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  <a:ea typeface="Verdana"/>
              </a:rPr>
              <a:t>Keithley SCS 4200</a:t>
            </a:r>
            <a:endParaRPr lang="en-US" sz="18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5120640" y="226656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  <a:ea typeface="Verdana"/>
              </a:rPr>
              <a:t>Test devices</a:t>
            </a:r>
            <a:endParaRPr lang="en-US" sz="18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262800" y="247680"/>
            <a:ext cx="8058240" cy="48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Test Apparatus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401760" y="1047600"/>
            <a:ext cx="8348760" cy="54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3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Computers aren’t getting much faster.</a:t>
            </a:r>
            <a:endParaRPr lang="en-US" sz="3000" b="0" strike="noStrike" spc="-1" dirty="0">
              <a:solidFill>
                <a:srgbClr val="FFFFFF"/>
              </a:solidFill>
              <a:latin typeface="Verdana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3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(2D photolithographic silicon/CMOS)</a:t>
            </a:r>
            <a:endParaRPr lang="en-US" sz="3000" b="0" strike="noStrike" spc="-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Novel Electronics</a:t>
            </a: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831240" y="3076200"/>
            <a:ext cx="3860280" cy="60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1130040" y="3960000"/>
            <a:ext cx="5689080" cy="73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quantum computing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9" name="TextShape 5"/>
          <p:cNvSpPr txBox="1"/>
          <p:nvPr/>
        </p:nvSpPr>
        <p:spPr>
          <a:xfrm>
            <a:off x="401760" y="2657520"/>
            <a:ext cx="8348760" cy="54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3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search for new computing methods</a:t>
            </a:r>
            <a:endParaRPr lang="en-US" sz="3000" b="0" strike="noStrike" spc="-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1149840" y="3427920"/>
            <a:ext cx="5689080" cy="73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3D circuitry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1" name="CustomShape 7"/>
          <p:cNvSpPr/>
          <p:nvPr/>
        </p:nvSpPr>
        <p:spPr>
          <a:xfrm>
            <a:off x="1147320" y="5464080"/>
            <a:ext cx="7426440" cy="73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neuromorphic computing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2" name="TextShape 8"/>
          <p:cNvSpPr txBox="1"/>
          <p:nvPr/>
        </p:nvSpPr>
        <p:spPr>
          <a:xfrm>
            <a:off x="2244240" y="5979600"/>
            <a:ext cx="5852160" cy="54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(nanowire electronics)</a:t>
            </a:r>
            <a:endParaRPr lang="en-US" sz="24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3" name="CustomShape 9"/>
          <p:cNvSpPr/>
          <p:nvPr/>
        </p:nvSpPr>
        <p:spPr>
          <a:xfrm>
            <a:off x="4336560" y="2261520"/>
            <a:ext cx="461160" cy="167040"/>
          </a:xfrm>
          <a:custGeom>
            <a:avLst/>
            <a:gdLst/>
            <a:ahLst/>
            <a:cxnLst/>
            <a:rect l="0" t="0" r="r" b="b"/>
            <a:pathLst>
              <a:path w="1283" h="466">
                <a:moveTo>
                  <a:pt x="641" y="465"/>
                </a:moveTo>
                <a:lnTo>
                  <a:pt x="1282" y="0"/>
                </a:lnTo>
                <a:lnTo>
                  <a:pt x="0" y="0"/>
                </a:lnTo>
                <a:lnTo>
                  <a:pt x="641" y="465"/>
                </a:lnTo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0"/>
          <p:cNvSpPr/>
          <p:nvPr/>
        </p:nvSpPr>
        <p:spPr>
          <a:xfrm>
            <a:off x="1130040" y="4968000"/>
            <a:ext cx="5689080" cy="73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photonic computing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5" name="CustomShape 11"/>
          <p:cNvSpPr/>
          <p:nvPr/>
        </p:nvSpPr>
        <p:spPr>
          <a:xfrm>
            <a:off x="1130040" y="4464000"/>
            <a:ext cx="7448040" cy="73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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programmable hardware (FPGA)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831240" y="3377160"/>
            <a:ext cx="8165520" cy="5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3"/>
          <p:cNvSpPr/>
          <p:nvPr/>
        </p:nvSpPr>
        <p:spPr>
          <a:xfrm>
            <a:off x="831240" y="3953160"/>
            <a:ext cx="8165520" cy="5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14"/>
          <p:cNvSpPr/>
          <p:nvPr/>
        </p:nvSpPr>
        <p:spPr>
          <a:xfrm>
            <a:off x="831240" y="4493160"/>
            <a:ext cx="8165520" cy="5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15"/>
          <p:cNvSpPr/>
          <p:nvPr/>
        </p:nvSpPr>
        <p:spPr>
          <a:xfrm>
            <a:off x="831240" y="4997160"/>
            <a:ext cx="8165520" cy="5972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90320" y="1064160"/>
            <a:ext cx="8367840" cy="1151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Nanowire (NW): 1D cylinder of Ag, Si, Au...</a:t>
            </a:r>
            <a:endParaRPr lang="en-US" sz="2800" b="0" strike="noStrike" spc="-1" dirty="0">
              <a:solidFill>
                <a:srgbClr val="FFFFFF"/>
              </a:solidFill>
              <a:latin typeface="Verdana"/>
            </a:endParaRPr>
          </a:p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en-US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NW-NW junction = circuit element</a:t>
            </a:r>
            <a:endParaRPr lang="en-US" sz="2800" b="0" strike="noStrike" spc="-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Verdana"/>
                <a:ea typeface="Verdana"/>
              </a:rPr>
              <a:t>Nanowires for Electronics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95600" y="2563200"/>
            <a:ext cx="4191840" cy="3108960"/>
          </a:xfrm>
          <a:prstGeom prst="rect">
            <a:avLst/>
          </a:prstGeom>
          <a:ln>
            <a:noFill/>
          </a:ln>
        </p:spPr>
      </p:pic>
      <p:sp>
        <p:nvSpPr>
          <p:cNvPr id="153" name="TextShape 3"/>
          <p:cNvSpPr txBox="1"/>
          <p:nvPr/>
        </p:nvSpPr>
        <p:spPr>
          <a:xfrm>
            <a:off x="22320" y="6015600"/>
            <a:ext cx="4846320" cy="548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>Zhong, Z., Wang, D., Cui, Y., Bockrath, M. W., &amp; Lieber, C. M. (2003). Nanowire Crossbar Arrays as Address Decoders for Integrated Nanosystems. Science, 302(5649), 1377–1379. https://doi.org/10.1126/science.1090899</a:t>
            </a:r>
            <a:endParaRPr lang="en-US" sz="1000" b="0" strike="noStrike" spc="-1">
              <a:solidFill>
                <a:srgbClr val="FFFFFF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000" b="0" strike="noStrike" spc="-1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154" name="Picture 153"/>
          <p:cNvPicPr/>
          <p:nvPr/>
        </p:nvPicPr>
        <p:blipFill>
          <a:blip r:embed="rId3"/>
          <a:stretch/>
        </p:blipFill>
        <p:spPr>
          <a:xfrm>
            <a:off x="5303520" y="3103200"/>
            <a:ext cx="3383280" cy="3136320"/>
          </a:xfrm>
          <a:prstGeom prst="rect">
            <a:avLst/>
          </a:prstGeom>
          <a:ln>
            <a:noFill/>
          </a:ln>
        </p:spPr>
      </p:pic>
      <p:sp>
        <p:nvSpPr>
          <p:cNvPr id="155" name="TextShape 4"/>
          <p:cNvSpPr txBox="1"/>
          <p:nvPr/>
        </p:nvSpPr>
        <p:spPr>
          <a:xfrm>
            <a:off x="5176080" y="266544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  <a:ea typeface="Verdana"/>
              </a:rPr>
              <a:t>equivalent circuit</a:t>
            </a:r>
            <a:endParaRPr lang="en-US" sz="18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6" name="TextShape 5"/>
          <p:cNvSpPr txBox="1"/>
          <p:nvPr/>
        </p:nvSpPr>
        <p:spPr>
          <a:xfrm>
            <a:off x="271440" y="4901760"/>
            <a:ext cx="1554480" cy="381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  <a:ea typeface="Verdana"/>
              </a:rPr>
              <a:t>nanowire</a:t>
            </a:r>
            <a:endParaRPr lang="en-US" sz="18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7" name="TextShape 6"/>
          <p:cNvSpPr txBox="1"/>
          <p:nvPr/>
        </p:nvSpPr>
        <p:spPr>
          <a:xfrm>
            <a:off x="271440" y="5154120"/>
            <a:ext cx="1554480" cy="39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  <a:ea typeface="Verdana"/>
              </a:rPr>
              <a:t>transistors</a:t>
            </a:r>
            <a:endParaRPr lang="en-US" sz="18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8" name="TextShape 7"/>
          <p:cNvSpPr txBox="1"/>
          <p:nvPr/>
        </p:nvSpPr>
        <p:spPr>
          <a:xfrm>
            <a:off x="241200" y="5401800"/>
            <a:ext cx="1604880" cy="397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600" b="0" strike="noStrike" spc="-1">
                <a:solidFill>
                  <a:srgbClr val="B2B2B2"/>
                </a:solidFill>
                <a:latin typeface="Verdana"/>
                <a:ea typeface="Verdana"/>
              </a:rPr>
              <a:t>(1 µm scale)</a:t>
            </a:r>
            <a:endParaRPr lang="en-US" sz="16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9" name="CustomShape 8"/>
          <p:cNvSpPr/>
          <p:nvPr/>
        </p:nvSpPr>
        <p:spPr>
          <a:xfrm>
            <a:off x="0" y="2215440"/>
            <a:ext cx="9065880" cy="4495320"/>
          </a:xfrm>
          <a:prstGeom prst="rect">
            <a:avLst/>
          </a:prstGeom>
          <a:solidFill>
            <a:srgbClr val="000000">
              <a:alpha val="77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2200" y="1062000"/>
            <a:ext cx="9497520" cy="1262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collection of Ag nanowires with PVP coating</a:t>
            </a:r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model properties, understand potential</a:t>
            </a:r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45000"/>
              <a:buFont typeface="Wingdings" charset="2"/>
              <a:buChar char=""/>
            </a:pPr>
            <a:r>
              <a:rPr lang="en-US" sz="3000" b="0" strike="noStrike" spc="-1">
                <a:solidFill>
                  <a:srgbClr val="FFFFFF"/>
                </a:solidFill>
                <a:latin typeface="Verdana"/>
                <a:ea typeface="Verdana"/>
              </a:rPr>
              <a:t>similar to neural network?</a:t>
            </a:r>
            <a:endParaRPr lang="en-US" sz="30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Verdana"/>
                <a:ea typeface="Verdana"/>
              </a:rPr>
              <a:t>PVP@Ag Nanowire Networks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14880" y="3105000"/>
            <a:ext cx="4232160" cy="317412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5508720" y="3200400"/>
            <a:ext cx="457200" cy="3017520"/>
          </a:xfrm>
          <a:prstGeom prst="rect">
            <a:avLst/>
          </a:prstGeom>
          <a:solidFill>
            <a:srgbClr val="808080"/>
          </a:solidFill>
          <a:ln w="76320">
            <a:solidFill>
              <a:srgbClr val="FF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TextShape 4"/>
          <p:cNvSpPr txBox="1"/>
          <p:nvPr/>
        </p:nvSpPr>
        <p:spPr>
          <a:xfrm>
            <a:off x="6314760" y="4053600"/>
            <a:ext cx="237744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  <a:ea typeface="Verdana"/>
              </a:rPr>
              <a:t>10µm x 50nm Ag</a:t>
            </a:r>
            <a:endParaRPr lang="en-US" sz="18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5" name="TextShape 5"/>
          <p:cNvSpPr txBox="1"/>
          <p:nvPr/>
        </p:nvSpPr>
        <p:spPr>
          <a:xfrm>
            <a:off x="6339600" y="492696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  <a:ea typeface="Verdana"/>
              </a:rPr>
              <a:t>5nm PVP polymer</a:t>
            </a:r>
            <a:endParaRPr lang="en-US" sz="18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6" name="Line 6"/>
          <p:cNvSpPr/>
          <p:nvPr/>
        </p:nvSpPr>
        <p:spPr>
          <a:xfrm flipV="1">
            <a:off x="5691600" y="4286880"/>
            <a:ext cx="640080" cy="18288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Line 7"/>
          <p:cNvSpPr/>
          <p:nvPr/>
        </p:nvSpPr>
        <p:spPr>
          <a:xfrm>
            <a:off x="5965920" y="5018400"/>
            <a:ext cx="365760" cy="91440"/>
          </a:xfrm>
          <a:prstGeom prst="line">
            <a:avLst/>
          </a:prstGeom>
          <a:ln w="126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8"/>
          <p:cNvSpPr/>
          <p:nvPr/>
        </p:nvSpPr>
        <p:spPr>
          <a:xfrm>
            <a:off x="2939760" y="5953320"/>
            <a:ext cx="1907280" cy="32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Line 9"/>
          <p:cNvSpPr/>
          <p:nvPr/>
        </p:nvSpPr>
        <p:spPr>
          <a:xfrm>
            <a:off x="3094560" y="6108120"/>
            <a:ext cx="541800" cy="0"/>
          </a:xfrm>
          <a:prstGeom prst="line">
            <a:avLst/>
          </a:prstGeom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TextShape 10"/>
          <p:cNvSpPr txBox="1"/>
          <p:nvPr/>
        </p:nvSpPr>
        <p:spPr>
          <a:xfrm>
            <a:off x="2388585" y="5940945"/>
            <a:ext cx="2012400" cy="309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10 µm</a:t>
            </a:r>
            <a:endParaRPr lang="en-US" sz="1400" b="0" strike="noStrike" spc="-1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1" name="TextShape 11"/>
          <p:cNvSpPr txBox="1"/>
          <p:nvPr/>
        </p:nvSpPr>
        <p:spPr>
          <a:xfrm>
            <a:off x="534600" y="626760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image of a PVP@Ag network</a:t>
            </a:r>
          </a:p>
        </p:txBody>
      </p:sp>
      <p:sp>
        <p:nvSpPr>
          <p:cNvPr id="172" name="TextShape 12"/>
          <p:cNvSpPr txBox="1"/>
          <p:nvPr/>
        </p:nvSpPr>
        <p:spPr>
          <a:xfrm>
            <a:off x="6025320" y="5699520"/>
            <a:ext cx="165492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schematic of</a:t>
            </a:r>
          </a:p>
        </p:txBody>
      </p:sp>
      <p:sp>
        <p:nvSpPr>
          <p:cNvPr id="173" name="TextShape 13"/>
          <p:cNvSpPr txBox="1"/>
          <p:nvPr/>
        </p:nvSpPr>
        <p:spPr>
          <a:xfrm>
            <a:off x="6025320" y="5960880"/>
            <a:ext cx="211392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single nanowire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Verdana"/>
                <a:ea typeface="Verdana"/>
              </a:rPr>
              <a:t>Step 1: Create Simulation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09880" y="1648800"/>
            <a:ext cx="3888360" cy="3933000"/>
          </a:xfrm>
          <a:prstGeom prst="rect">
            <a:avLst/>
          </a:prstGeom>
          <a:ln>
            <a:noFill/>
          </a:ln>
        </p:spPr>
      </p:pic>
      <p:sp>
        <p:nvSpPr>
          <p:cNvPr id="176" name="TextShape 2"/>
          <p:cNvSpPr txBox="1"/>
          <p:nvPr/>
        </p:nvSpPr>
        <p:spPr>
          <a:xfrm>
            <a:off x="4915440" y="602136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400" b="0" strike="noStrike" spc="-1">
                <a:solidFill>
                  <a:srgbClr val="B2B2B2"/>
                </a:solidFill>
                <a:latin typeface="Verdana"/>
                <a:ea typeface="Verdana"/>
              </a:rPr>
              <a:t>Munroe, R. Circuit Diagram. XKCD 730.</a:t>
            </a:r>
            <a:endParaRPr lang="en-US" sz="1400" b="0" strike="noStrike" spc="-1">
              <a:solidFill>
                <a:srgbClr val="FFFFFF"/>
              </a:solidFill>
              <a:latin typeface="Verdana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lang="en-US" sz="1400" b="0" strike="noStrike" spc="-1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4666320" y="1920240"/>
            <a:ext cx="4023360" cy="1371600"/>
          </a:xfrm>
          <a:prstGeom prst="rect">
            <a:avLst/>
          </a:prstGeom>
          <a:solidFill>
            <a:srgbClr val="FF9999"/>
          </a:solidFill>
          <a:ln w="6350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4"/>
          <p:cNvSpPr/>
          <p:nvPr/>
        </p:nvSpPr>
        <p:spPr>
          <a:xfrm>
            <a:off x="4666320" y="2103120"/>
            <a:ext cx="1280160" cy="1005840"/>
          </a:xfrm>
          <a:prstGeom prst="rect">
            <a:avLst/>
          </a:prstGeom>
          <a:solidFill>
            <a:srgbClr val="808080"/>
          </a:solidFill>
          <a:ln w="763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7409520" y="2103120"/>
            <a:ext cx="1280160" cy="1005840"/>
          </a:xfrm>
          <a:prstGeom prst="rect">
            <a:avLst/>
          </a:prstGeom>
          <a:solidFill>
            <a:srgbClr val="808080"/>
          </a:solidFill>
          <a:ln w="763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TextShape 6"/>
          <p:cNvSpPr txBox="1"/>
          <p:nvPr/>
        </p:nvSpPr>
        <p:spPr>
          <a:xfrm>
            <a:off x="454320" y="558072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a complete simulated network</a:t>
            </a:r>
          </a:p>
        </p:txBody>
      </p:sp>
      <p:sp>
        <p:nvSpPr>
          <p:cNvPr id="181" name="TextShape 7"/>
          <p:cNvSpPr txBox="1"/>
          <p:nvPr/>
        </p:nvSpPr>
        <p:spPr>
          <a:xfrm>
            <a:off x="4940640" y="1385280"/>
            <a:ext cx="347472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memresistor junction model</a:t>
            </a:r>
          </a:p>
        </p:txBody>
      </p:sp>
      <p:sp>
        <p:nvSpPr>
          <p:cNvPr id="182" name="CustomShape 8"/>
          <p:cNvSpPr/>
          <p:nvPr/>
        </p:nvSpPr>
        <p:spPr>
          <a:xfrm>
            <a:off x="5946480" y="2194560"/>
            <a:ext cx="274320" cy="27432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9"/>
          <p:cNvSpPr/>
          <p:nvPr/>
        </p:nvSpPr>
        <p:spPr>
          <a:xfrm>
            <a:off x="6312240" y="2377440"/>
            <a:ext cx="274320" cy="27432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10"/>
          <p:cNvSpPr/>
          <p:nvPr/>
        </p:nvSpPr>
        <p:spPr>
          <a:xfrm>
            <a:off x="6220800" y="2651760"/>
            <a:ext cx="274320" cy="27432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1"/>
          <p:cNvSpPr/>
          <p:nvPr/>
        </p:nvSpPr>
        <p:spPr>
          <a:xfrm>
            <a:off x="5946480" y="2743200"/>
            <a:ext cx="274320" cy="27432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12"/>
          <p:cNvSpPr/>
          <p:nvPr/>
        </p:nvSpPr>
        <p:spPr>
          <a:xfrm>
            <a:off x="5947200" y="2468880"/>
            <a:ext cx="274320" cy="27432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13"/>
          <p:cNvSpPr/>
          <p:nvPr/>
        </p:nvSpPr>
        <p:spPr>
          <a:xfrm>
            <a:off x="6952320" y="2377440"/>
            <a:ext cx="274320" cy="27432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14"/>
          <p:cNvSpPr/>
          <p:nvPr/>
        </p:nvSpPr>
        <p:spPr>
          <a:xfrm>
            <a:off x="7135200" y="2651760"/>
            <a:ext cx="274320" cy="27432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15"/>
          <p:cNvSpPr/>
          <p:nvPr/>
        </p:nvSpPr>
        <p:spPr>
          <a:xfrm>
            <a:off x="5946480" y="3638160"/>
            <a:ext cx="2103120" cy="182880"/>
          </a:xfrm>
          <a:custGeom>
            <a:avLst/>
            <a:gdLst/>
            <a:ahLst/>
            <a:cxnLst/>
            <a:rect l="0" t="0" r="r" b="b"/>
            <a:pathLst>
              <a:path w="5844" h="510">
                <a:moveTo>
                  <a:pt x="0" y="127"/>
                </a:moveTo>
                <a:lnTo>
                  <a:pt x="4382" y="127"/>
                </a:lnTo>
                <a:lnTo>
                  <a:pt x="4382" y="0"/>
                </a:lnTo>
                <a:lnTo>
                  <a:pt x="5843" y="254"/>
                </a:lnTo>
                <a:lnTo>
                  <a:pt x="4382" y="509"/>
                </a:lnTo>
                <a:lnTo>
                  <a:pt x="4382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TextShape 16"/>
          <p:cNvSpPr txBox="1"/>
          <p:nvPr/>
        </p:nvSpPr>
        <p:spPr>
          <a:xfrm>
            <a:off x="4849200" y="3530160"/>
            <a:ext cx="1097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FFFFFF"/>
                </a:solidFill>
                <a:latin typeface="Verdana"/>
              </a:rPr>
              <a:t>current</a:t>
            </a:r>
          </a:p>
        </p:txBody>
      </p:sp>
      <p:sp>
        <p:nvSpPr>
          <p:cNvPr id="191" name="TextShape 17"/>
          <p:cNvSpPr txBox="1"/>
          <p:nvPr/>
        </p:nvSpPr>
        <p:spPr>
          <a:xfrm>
            <a:off x="4940640" y="402336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filament forms</a:t>
            </a:r>
          </a:p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resistance decreases</a:t>
            </a:r>
          </a:p>
        </p:txBody>
      </p:sp>
      <p:sp>
        <p:nvSpPr>
          <p:cNvPr id="192" name="CustomShape 18"/>
          <p:cNvSpPr/>
          <p:nvPr/>
        </p:nvSpPr>
        <p:spPr>
          <a:xfrm>
            <a:off x="4588995" y="3349770"/>
            <a:ext cx="4114800" cy="182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TextShape 19"/>
          <p:cNvSpPr txBox="1"/>
          <p:nvPr/>
        </p:nvSpPr>
        <p:spPr>
          <a:xfrm>
            <a:off x="4849200" y="3530160"/>
            <a:ext cx="347472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FFFFFF"/>
                </a:solidFill>
                <a:latin typeface="Verdana"/>
              </a:rPr>
              <a:t>no current, wait for time</a:t>
            </a:r>
          </a:p>
        </p:txBody>
      </p:sp>
      <p:sp>
        <p:nvSpPr>
          <p:cNvPr id="194" name="TextShape 20"/>
          <p:cNvSpPr txBox="1"/>
          <p:nvPr/>
        </p:nvSpPr>
        <p:spPr>
          <a:xfrm>
            <a:off x="4940640" y="4023360"/>
            <a:ext cx="3657600" cy="914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filament decreases</a:t>
            </a:r>
          </a:p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Wingdings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returns to original state</a:t>
            </a:r>
          </a:p>
        </p:txBody>
      </p:sp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4368780" y="1385280"/>
            <a:ext cx="4618440" cy="3991320"/>
          </a:xfrm>
          <a:prstGeom prst="rect">
            <a:avLst/>
          </a:prstGeom>
          <a:ln>
            <a:noFill/>
          </a:ln>
        </p:spPr>
      </p:pic>
      <p:sp>
        <p:nvSpPr>
          <p:cNvPr id="196" name="TextShape 21"/>
          <p:cNvSpPr txBox="1"/>
          <p:nvPr/>
        </p:nvSpPr>
        <p:spPr>
          <a:xfrm>
            <a:off x="4977360" y="556920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equivalent circuit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41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44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47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0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3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6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59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Verdana"/>
                <a:ea typeface="Verdana"/>
              </a:rPr>
              <a:t>Step 2: Response to Constant Voltage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197"/>
          <p:cNvPicPr/>
          <p:nvPr/>
        </p:nvPicPr>
        <p:blipFill>
          <a:blip r:embed="rId2"/>
          <a:stretch/>
        </p:blipFill>
        <p:spPr>
          <a:xfrm>
            <a:off x="5503320" y="1477440"/>
            <a:ext cx="3392280" cy="45720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/>
        </p:blipFill>
        <p:spPr>
          <a:xfrm>
            <a:off x="2146680" y="1433880"/>
            <a:ext cx="3456360" cy="457200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81" y="1271340"/>
            <a:ext cx="4999636" cy="4897080"/>
          </a:xfrm>
          <a:prstGeom prst="rect">
            <a:avLst/>
          </a:prstGeom>
          <a:ln>
            <a:noFill/>
          </a:ln>
        </p:spPr>
      </p:pic>
      <p:sp>
        <p:nvSpPr>
          <p:cNvPr id="201" name="TextShape 2"/>
          <p:cNvSpPr txBox="1"/>
          <p:nvPr/>
        </p:nvSpPr>
        <p:spPr>
          <a:xfrm>
            <a:off x="3251520" y="6234480"/>
            <a:ext cx="499716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FFFFFF"/>
                </a:solidFill>
                <a:latin typeface="Verdana"/>
              </a:rPr>
              <a:t>relative current density over time</a:t>
            </a:r>
          </a:p>
        </p:txBody>
      </p:sp>
      <p:pic>
        <p:nvPicPr>
          <p:cNvPr id="202" name="Picture 201"/>
          <p:cNvPicPr/>
          <p:nvPr/>
        </p:nvPicPr>
        <p:blipFill>
          <a:blip r:embed="rId5"/>
          <a:stretch/>
        </p:blipFill>
        <p:spPr>
          <a:xfrm rot="16200000">
            <a:off x="187920" y="2854080"/>
            <a:ext cx="1829880" cy="1878480"/>
          </a:xfrm>
          <a:prstGeom prst="rect">
            <a:avLst/>
          </a:prstGeom>
          <a:ln>
            <a:noFill/>
          </a:ln>
        </p:spPr>
      </p:pic>
      <p:sp>
        <p:nvSpPr>
          <p:cNvPr id="203" name="TextShape 3"/>
          <p:cNvSpPr txBox="1"/>
          <p:nvPr/>
        </p:nvSpPr>
        <p:spPr>
          <a:xfrm>
            <a:off x="173160" y="1808280"/>
            <a:ext cx="179064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+ V</a:t>
            </a:r>
          </a:p>
        </p:txBody>
      </p:sp>
      <p:sp>
        <p:nvSpPr>
          <p:cNvPr id="204" name="TextShape 4"/>
          <p:cNvSpPr txBox="1"/>
          <p:nvPr/>
        </p:nvSpPr>
        <p:spPr>
          <a:xfrm>
            <a:off x="630000" y="4960440"/>
            <a:ext cx="86652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GND</a:t>
            </a:r>
          </a:p>
        </p:txBody>
      </p:sp>
      <p:sp>
        <p:nvSpPr>
          <p:cNvPr id="205" name="Line 5"/>
          <p:cNvSpPr/>
          <p:nvPr/>
        </p:nvSpPr>
        <p:spPr>
          <a:xfrm>
            <a:off x="1089000" y="2829960"/>
            <a:ext cx="0" cy="20232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Line 6"/>
          <p:cNvSpPr/>
          <p:nvPr/>
        </p:nvSpPr>
        <p:spPr>
          <a:xfrm>
            <a:off x="1089000" y="4517640"/>
            <a:ext cx="0" cy="42264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7"/>
          <p:cNvSpPr/>
          <p:nvPr/>
        </p:nvSpPr>
        <p:spPr>
          <a:xfrm>
            <a:off x="895320" y="2414880"/>
            <a:ext cx="406800" cy="406800"/>
          </a:xfrm>
          <a:prstGeom prst="ellipse">
            <a:avLst/>
          </a:prstGeom>
          <a:noFill/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TextShape 8"/>
          <p:cNvSpPr txBox="1"/>
          <p:nvPr/>
        </p:nvSpPr>
        <p:spPr>
          <a:xfrm>
            <a:off x="922680" y="2414880"/>
            <a:ext cx="34920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A</a:t>
            </a:r>
          </a:p>
        </p:txBody>
      </p:sp>
      <p:sp>
        <p:nvSpPr>
          <p:cNvPr id="209" name="Line 9"/>
          <p:cNvSpPr/>
          <p:nvPr/>
        </p:nvSpPr>
        <p:spPr>
          <a:xfrm>
            <a:off x="1089000" y="2217960"/>
            <a:ext cx="0" cy="20232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0" name="Picture 209"/>
          <p:cNvPicPr/>
          <p:nvPr/>
        </p:nvPicPr>
        <p:blipFill>
          <a:blip r:embed="rId6"/>
          <a:stretch/>
        </p:blipFill>
        <p:spPr>
          <a:xfrm>
            <a:off x="2208420" y="1121580"/>
            <a:ext cx="6729480" cy="519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Verdana"/>
                <a:ea typeface="Verdana"/>
              </a:rPr>
              <a:t>Step 3: Resistance Decay with Time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2864160" y="6140160"/>
            <a:ext cx="513504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</a:rPr>
              <a:t>full decay is very slow- weeks!</a:t>
            </a:r>
          </a:p>
        </p:txBody>
      </p:sp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2184480" y="1623776"/>
            <a:ext cx="3412601" cy="4455184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3"/>
          <a:stretch/>
        </p:blipFill>
        <p:spPr>
          <a:xfrm>
            <a:off x="5518785" y="1623774"/>
            <a:ext cx="3448383" cy="4455185"/>
          </a:xfrm>
          <a:prstGeom prst="rect">
            <a:avLst/>
          </a:prstGeom>
          <a:ln>
            <a:noFill/>
          </a:ln>
        </p:spPr>
      </p:pic>
      <p:pic>
        <p:nvPicPr>
          <p:cNvPr id="215" name="Picture 214"/>
          <p:cNvPicPr/>
          <p:nvPr/>
        </p:nvPicPr>
        <p:blipFill>
          <a:blip r:embed="rId4"/>
          <a:stretch/>
        </p:blipFill>
        <p:spPr>
          <a:xfrm rot="16200000">
            <a:off x="187920" y="2854080"/>
            <a:ext cx="1829880" cy="1878480"/>
          </a:xfrm>
          <a:prstGeom prst="rect">
            <a:avLst/>
          </a:prstGeom>
          <a:ln>
            <a:noFill/>
          </a:ln>
        </p:spPr>
      </p:pic>
      <p:sp>
        <p:nvSpPr>
          <p:cNvPr id="216" name="TextShape 3"/>
          <p:cNvSpPr txBox="1"/>
          <p:nvPr/>
        </p:nvSpPr>
        <p:spPr>
          <a:xfrm>
            <a:off x="173160" y="1808280"/>
            <a:ext cx="179064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+ (small) V</a:t>
            </a:r>
          </a:p>
        </p:txBody>
      </p:sp>
      <p:sp>
        <p:nvSpPr>
          <p:cNvPr id="217" name="TextShape 4"/>
          <p:cNvSpPr txBox="1"/>
          <p:nvPr/>
        </p:nvSpPr>
        <p:spPr>
          <a:xfrm>
            <a:off x="630000" y="4960440"/>
            <a:ext cx="86652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GND</a:t>
            </a:r>
          </a:p>
        </p:txBody>
      </p:sp>
      <p:sp>
        <p:nvSpPr>
          <p:cNvPr id="218" name="Line 5"/>
          <p:cNvSpPr/>
          <p:nvPr/>
        </p:nvSpPr>
        <p:spPr>
          <a:xfrm>
            <a:off x="1089000" y="2829960"/>
            <a:ext cx="0" cy="20232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Line 6"/>
          <p:cNvSpPr/>
          <p:nvPr/>
        </p:nvSpPr>
        <p:spPr>
          <a:xfrm>
            <a:off x="1089000" y="4517640"/>
            <a:ext cx="0" cy="42264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7"/>
          <p:cNvSpPr/>
          <p:nvPr/>
        </p:nvSpPr>
        <p:spPr>
          <a:xfrm>
            <a:off x="895320" y="2414880"/>
            <a:ext cx="406800" cy="406800"/>
          </a:xfrm>
          <a:prstGeom prst="ellipse">
            <a:avLst/>
          </a:prstGeom>
          <a:noFill/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TextShape 8"/>
          <p:cNvSpPr txBox="1"/>
          <p:nvPr/>
        </p:nvSpPr>
        <p:spPr>
          <a:xfrm>
            <a:off x="922680" y="2414880"/>
            <a:ext cx="34920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A</a:t>
            </a:r>
          </a:p>
        </p:txBody>
      </p:sp>
      <p:sp>
        <p:nvSpPr>
          <p:cNvPr id="222" name="Line 9"/>
          <p:cNvSpPr/>
          <p:nvPr/>
        </p:nvSpPr>
        <p:spPr>
          <a:xfrm>
            <a:off x="1089000" y="2217960"/>
            <a:ext cx="0" cy="202320"/>
          </a:xfrm>
          <a:prstGeom prst="line">
            <a:avLst/>
          </a:prstGeom>
          <a:ln w="29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Verdana"/>
                <a:ea typeface="Verdana"/>
              </a:rPr>
              <a:t>Parameter sweep found nothing else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457200" y="954000"/>
            <a:ext cx="8061840" cy="911520"/>
          </a:xfrm>
          <a:prstGeom prst="rect">
            <a:avLst/>
          </a:prstGeom>
          <a:ln>
            <a:noFill/>
          </a:ln>
        </p:spPr>
      </p:pic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457200" y="1888560"/>
            <a:ext cx="8062200" cy="91152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457200" y="2804400"/>
            <a:ext cx="8061840" cy="92160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457200" y="3781440"/>
            <a:ext cx="8061840" cy="92880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457200" y="4746240"/>
            <a:ext cx="8062200" cy="92880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457200" y="5747040"/>
            <a:ext cx="8061840" cy="92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0" y="0"/>
            <a:ext cx="9143640" cy="822600"/>
          </a:xfrm>
          <a:prstGeom prst="rect">
            <a:avLst/>
          </a:prstGeom>
          <a:noFill/>
          <a:ln>
            <a:noFill/>
          </a:ln>
        </p:spPr>
        <p:txBody>
          <a:bodyPr tIns="36720" bIns="0"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Verdana"/>
                <a:ea typeface="Verdana"/>
              </a:rPr>
              <a:t>One use: current switch</a:t>
            </a: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575405" y="1620000"/>
            <a:ext cx="457200" cy="457200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Line 4"/>
          <p:cNvSpPr/>
          <p:nvPr/>
        </p:nvSpPr>
        <p:spPr>
          <a:xfrm>
            <a:off x="6129885" y="1858320"/>
            <a:ext cx="1280160" cy="0"/>
          </a:xfrm>
          <a:prstGeom prst="line">
            <a:avLst/>
          </a:prstGeom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6"/>
          <p:cNvSpPr/>
          <p:nvPr/>
        </p:nvSpPr>
        <p:spPr>
          <a:xfrm>
            <a:off x="5855565" y="1620000"/>
            <a:ext cx="457200" cy="457200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7"/>
          <p:cNvSpPr/>
          <p:nvPr/>
        </p:nvSpPr>
        <p:spPr>
          <a:xfrm>
            <a:off x="7135725" y="1620000"/>
            <a:ext cx="457200" cy="4572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8"/>
          <p:cNvSpPr/>
          <p:nvPr/>
        </p:nvSpPr>
        <p:spPr>
          <a:xfrm>
            <a:off x="4575405" y="2717280"/>
            <a:ext cx="457200" cy="4572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Line 9"/>
          <p:cNvSpPr/>
          <p:nvPr/>
        </p:nvSpPr>
        <p:spPr>
          <a:xfrm>
            <a:off x="6129885" y="2955600"/>
            <a:ext cx="1280160" cy="0"/>
          </a:xfrm>
          <a:prstGeom prst="line">
            <a:avLst/>
          </a:prstGeom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10"/>
          <p:cNvSpPr/>
          <p:nvPr/>
        </p:nvSpPr>
        <p:spPr>
          <a:xfrm>
            <a:off x="5855565" y="2717280"/>
            <a:ext cx="457200" cy="457200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11"/>
          <p:cNvSpPr/>
          <p:nvPr/>
        </p:nvSpPr>
        <p:spPr>
          <a:xfrm>
            <a:off x="7135725" y="2717280"/>
            <a:ext cx="457200" cy="4572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Line 12"/>
          <p:cNvSpPr/>
          <p:nvPr/>
        </p:nvSpPr>
        <p:spPr>
          <a:xfrm>
            <a:off x="4833885" y="4052880"/>
            <a:ext cx="1280160" cy="0"/>
          </a:xfrm>
          <a:prstGeom prst="line">
            <a:avLst/>
          </a:prstGeom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13"/>
          <p:cNvSpPr/>
          <p:nvPr/>
        </p:nvSpPr>
        <p:spPr>
          <a:xfrm>
            <a:off x="5855565" y="3814560"/>
            <a:ext cx="457200" cy="457200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14"/>
          <p:cNvSpPr/>
          <p:nvPr/>
        </p:nvSpPr>
        <p:spPr>
          <a:xfrm>
            <a:off x="7135725" y="3814560"/>
            <a:ext cx="457200" cy="457200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Line 15"/>
          <p:cNvSpPr/>
          <p:nvPr/>
        </p:nvSpPr>
        <p:spPr>
          <a:xfrm>
            <a:off x="4905885" y="5058720"/>
            <a:ext cx="1280160" cy="0"/>
          </a:xfrm>
          <a:prstGeom prst="line">
            <a:avLst/>
          </a:prstGeom>
          <a:ln w="7632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16"/>
          <p:cNvSpPr/>
          <p:nvPr/>
        </p:nvSpPr>
        <p:spPr>
          <a:xfrm>
            <a:off x="5855565" y="4820400"/>
            <a:ext cx="457200" cy="457200"/>
          </a:xfrm>
          <a:prstGeom prst="rect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17"/>
          <p:cNvSpPr/>
          <p:nvPr/>
        </p:nvSpPr>
        <p:spPr>
          <a:xfrm>
            <a:off x="7135725" y="4820400"/>
            <a:ext cx="457200" cy="4572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18"/>
          <p:cNvSpPr/>
          <p:nvPr/>
        </p:nvSpPr>
        <p:spPr>
          <a:xfrm>
            <a:off x="4575405" y="4820400"/>
            <a:ext cx="457200" cy="4572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19"/>
          <p:cNvSpPr/>
          <p:nvPr/>
        </p:nvSpPr>
        <p:spPr>
          <a:xfrm>
            <a:off x="4575405" y="3814560"/>
            <a:ext cx="457200" cy="457200"/>
          </a:xfrm>
          <a:prstGeom prst="rect">
            <a:avLst/>
          </a:prstGeom>
          <a:solidFill>
            <a:srgbClr val="6666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20"/>
          <p:cNvSpPr/>
          <p:nvPr/>
        </p:nvSpPr>
        <p:spPr>
          <a:xfrm>
            <a:off x="8066685" y="2417760"/>
            <a:ext cx="274320" cy="3291840"/>
          </a:xfrm>
          <a:custGeom>
            <a:avLst/>
            <a:gdLst/>
            <a:ahLst/>
            <a:cxnLst/>
            <a:rect l="0" t="0" r="r" b="b"/>
            <a:pathLst>
              <a:path w="764" h="9146">
                <a:moveTo>
                  <a:pt x="190" y="0"/>
                </a:moveTo>
                <a:lnTo>
                  <a:pt x="190" y="6858"/>
                </a:lnTo>
                <a:lnTo>
                  <a:pt x="0" y="6858"/>
                </a:lnTo>
                <a:lnTo>
                  <a:pt x="381" y="9145"/>
                </a:lnTo>
                <a:lnTo>
                  <a:pt x="763" y="6858"/>
                </a:lnTo>
                <a:lnTo>
                  <a:pt x="572" y="6858"/>
                </a:lnTo>
                <a:lnTo>
                  <a:pt x="572" y="0"/>
                </a:lnTo>
                <a:lnTo>
                  <a:pt x="190" y="0"/>
                </a:lnTo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TextShape 21"/>
          <p:cNvSpPr txBox="1"/>
          <p:nvPr/>
        </p:nvSpPr>
        <p:spPr>
          <a:xfrm>
            <a:off x="4511325" y="2077200"/>
            <a:ext cx="557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+V</a:t>
            </a:r>
          </a:p>
        </p:txBody>
      </p:sp>
      <p:sp>
        <p:nvSpPr>
          <p:cNvPr id="251" name="TextShape 22"/>
          <p:cNvSpPr txBox="1"/>
          <p:nvPr/>
        </p:nvSpPr>
        <p:spPr>
          <a:xfrm>
            <a:off x="7079205" y="2077200"/>
            <a:ext cx="584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0</a:t>
            </a:r>
          </a:p>
        </p:txBody>
      </p:sp>
      <p:sp>
        <p:nvSpPr>
          <p:cNvPr id="252" name="TextShape 23"/>
          <p:cNvSpPr txBox="1"/>
          <p:nvPr/>
        </p:nvSpPr>
        <p:spPr>
          <a:xfrm>
            <a:off x="5783565" y="2077200"/>
            <a:ext cx="584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+V</a:t>
            </a:r>
          </a:p>
        </p:txBody>
      </p:sp>
      <p:sp>
        <p:nvSpPr>
          <p:cNvPr id="253" name="TextShape 24"/>
          <p:cNvSpPr txBox="1"/>
          <p:nvPr/>
        </p:nvSpPr>
        <p:spPr>
          <a:xfrm>
            <a:off x="4511325" y="3183840"/>
            <a:ext cx="557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0</a:t>
            </a:r>
          </a:p>
        </p:txBody>
      </p:sp>
      <p:sp>
        <p:nvSpPr>
          <p:cNvPr id="254" name="TextShape 25"/>
          <p:cNvSpPr txBox="1"/>
          <p:nvPr/>
        </p:nvSpPr>
        <p:spPr>
          <a:xfrm>
            <a:off x="7079205" y="3183840"/>
            <a:ext cx="584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0</a:t>
            </a:r>
          </a:p>
        </p:txBody>
      </p:sp>
      <p:sp>
        <p:nvSpPr>
          <p:cNvPr id="255" name="TextShape 26"/>
          <p:cNvSpPr txBox="1"/>
          <p:nvPr/>
        </p:nvSpPr>
        <p:spPr>
          <a:xfrm>
            <a:off x="5783565" y="3183840"/>
            <a:ext cx="584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+V</a:t>
            </a:r>
          </a:p>
        </p:txBody>
      </p:sp>
      <p:sp>
        <p:nvSpPr>
          <p:cNvPr id="256" name="TextShape 27"/>
          <p:cNvSpPr txBox="1"/>
          <p:nvPr/>
        </p:nvSpPr>
        <p:spPr>
          <a:xfrm>
            <a:off x="4511325" y="4263840"/>
            <a:ext cx="557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0</a:t>
            </a:r>
          </a:p>
        </p:txBody>
      </p:sp>
      <p:sp>
        <p:nvSpPr>
          <p:cNvPr id="257" name="TextShape 28"/>
          <p:cNvSpPr txBox="1"/>
          <p:nvPr/>
        </p:nvSpPr>
        <p:spPr>
          <a:xfrm>
            <a:off x="7079205" y="4263840"/>
            <a:ext cx="584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+V</a:t>
            </a:r>
          </a:p>
        </p:txBody>
      </p:sp>
      <p:sp>
        <p:nvSpPr>
          <p:cNvPr id="258" name="TextShape 29"/>
          <p:cNvSpPr txBox="1"/>
          <p:nvPr/>
        </p:nvSpPr>
        <p:spPr>
          <a:xfrm>
            <a:off x="5783565" y="4263840"/>
            <a:ext cx="584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+V</a:t>
            </a:r>
          </a:p>
        </p:txBody>
      </p:sp>
      <p:sp>
        <p:nvSpPr>
          <p:cNvPr id="259" name="TextShape 30"/>
          <p:cNvSpPr txBox="1"/>
          <p:nvPr/>
        </p:nvSpPr>
        <p:spPr>
          <a:xfrm>
            <a:off x="4511325" y="5271840"/>
            <a:ext cx="557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0</a:t>
            </a:r>
          </a:p>
        </p:txBody>
      </p:sp>
      <p:sp>
        <p:nvSpPr>
          <p:cNvPr id="260" name="TextShape 31"/>
          <p:cNvSpPr txBox="1"/>
          <p:nvPr/>
        </p:nvSpPr>
        <p:spPr>
          <a:xfrm>
            <a:off x="7079205" y="5271840"/>
            <a:ext cx="584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0</a:t>
            </a:r>
          </a:p>
        </p:txBody>
      </p:sp>
      <p:sp>
        <p:nvSpPr>
          <p:cNvPr id="261" name="TextShape 32"/>
          <p:cNvSpPr txBox="1"/>
          <p:nvPr/>
        </p:nvSpPr>
        <p:spPr>
          <a:xfrm>
            <a:off x="5783565" y="5271840"/>
            <a:ext cx="5842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+V</a:t>
            </a:r>
          </a:p>
        </p:txBody>
      </p:sp>
      <p:sp>
        <p:nvSpPr>
          <p:cNvPr id="262" name="CustomShape 33"/>
          <p:cNvSpPr/>
          <p:nvPr/>
        </p:nvSpPr>
        <p:spPr>
          <a:xfrm>
            <a:off x="4235205" y="2557080"/>
            <a:ext cx="3671640" cy="1064520"/>
          </a:xfrm>
          <a:prstGeom prst="rect">
            <a:avLst/>
          </a:prstGeom>
          <a:noFill/>
          <a:ln w="76320">
            <a:solidFill>
              <a:srgbClr val="FFFF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34"/>
          <p:cNvSpPr/>
          <p:nvPr/>
        </p:nvSpPr>
        <p:spPr>
          <a:xfrm>
            <a:off x="4235205" y="4645080"/>
            <a:ext cx="3671640" cy="1064520"/>
          </a:xfrm>
          <a:prstGeom prst="rect">
            <a:avLst/>
          </a:prstGeom>
          <a:noFill/>
          <a:ln w="76320">
            <a:solidFill>
              <a:srgbClr val="FFFF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TextShape 35"/>
          <p:cNvSpPr txBox="1"/>
          <p:nvPr/>
        </p:nvSpPr>
        <p:spPr>
          <a:xfrm>
            <a:off x="4199205" y="594036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FFFFFF"/>
                </a:solidFill>
                <a:latin typeface="Verdana"/>
              </a:rPr>
              <a:t>white indicates current flow</a:t>
            </a:r>
          </a:p>
        </p:txBody>
      </p:sp>
      <p:sp>
        <p:nvSpPr>
          <p:cNvPr id="265" name="TextShape 36"/>
          <p:cNvSpPr txBox="1"/>
          <p:nvPr/>
        </p:nvSpPr>
        <p:spPr>
          <a:xfrm rot="5458200">
            <a:off x="7766805" y="1874520"/>
            <a:ext cx="89064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FFFFFF"/>
                </a:solidFill>
                <a:latin typeface="Verdana"/>
              </a:rPr>
              <a:t>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91C84-DDCC-42C0-AD0D-97485F3B0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01" y="983658"/>
            <a:ext cx="731723" cy="5233683"/>
          </a:xfrm>
          <a:prstGeom prst="rect">
            <a:avLst/>
          </a:prstGeom>
        </p:spPr>
      </p:pic>
      <p:sp>
        <p:nvSpPr>
          <p:cNvPr id="43" name="TextShape 35">
            <a:extLst>
              <a:ext uri="{FF2B5EF4-FFF2-40B4-BE49-F238E27FC236}">
                <a16:creationId xmlns:a16="http://schemas.microsoft.com/office/drawing/2014/main" id="{D2A679FE-C585-4A82-8D4C-4258928DA867}"/>
              </a:ext>
            </a:extLst>
          </p:cNvPr>
          <p:cNvSpPr txBox="1"/>
          <p:nvPr/>
        </p:nvSpPr>
        <p:spPr>
          <a:xfrm>
            <a:off x="889847" y="6306120"/>
            <a:ext cx="3840480" cy="365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pc="-1" dirty="0">
                <a:solidFill>
                  <a:srgbClr val="FFFFFF"/>
                </a:solidFill>
                <a:latin typeface="Verdana"/>
              </a:rPr>
              <a:t>s</a:t>
            </a:r>
            <a:r>
              <a:rPr lang="en-US" sz="1800" b="0" strike="noStrike" spc="-1" dirty="0">
                <a:solidFill>
                  <a:srgbClr val="FFFFFF"/>
                </a:solidFill>
                <a:latin typeface="Verdana"/>
              </a:rPr>
              <a:t>witch simulation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2686</TotalTime>
  <Words>418</Words>
  <Application>Microsoft Office PowerPoint</Application>
  <PresentationFormat>On-screen Show (4:3)</PresentationFormat>
  <Paragraphs>101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DejaVu Sans</vt:lpstr>
      <vt:lpstr>Symbol</vt:lpstr>
      <vt:lpstr>Verdana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</dc:creator>
  <dc:description/>
  <cp:lastModifiedBy>qaute</cp:lastModifiedBy>
  <cp:revision>276</cp:revision>
  <dcterms:created xsi:type="dcterms:W3CDTF">2017-07-11T17:46:01Z</dcterms:created>
  <dcterms:modified xsi:type="dcterms:W3CDTF">2018-07-27T04:11:19Z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